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Source Code Pro"/>
      <p:regular r:id="rId21"/>
      <p:bold r:id="rId22"/>
      <p:italic r:id="rId23"/>
      <p:boldItalic r:id="rId24"/>
    </p:embeddedFont>
    <p:embeddedFont>
      <p:font typeface="Oswald"/>
      <p:regular r:id="rId25"/>
      <p:bold r:id="rId26"/>
    </p:embeddedFont>
    <p:embeddedFont>
      <p:font typeface="Comforta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SourceCodePro-bold.fntdata"/><Relationship Id="rId21" Type="http://schemas.openxmlformats.org/officeDocument/2006/relationships/font" Target="fonts/SourceCodePro-regular.fntdata"/><Relationship Id="rId24" Type="http://schemas.openxmlformats.org/officeDocument/2006/relationships/font" Target="fonts/SourceCodePro-boldItalic.fntdata"/><Relationship Id="rId23" Type="http://schemas.openxmlformats.org/officeDocument/2006/relationships/font" Target="fonts/SourceCodePr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28" Type="http://schemas.openxmlformats.org/officeDocument/2006/relationships/font" Target="fonts/Comfortaa-bold.fntdata"/><Relationship Id="rId27"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c84849f5a_0_3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c84849f5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c84849f5a_0_3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c84849f5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c84849f5a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c84849f5a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c84849f5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c84849f5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c84849f5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c84849f5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c84849f5a_0_1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c84849f5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c84849f5a_0_2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c84849f5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c84849f5a_0_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c84849f5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c84849f5a_0_2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c84849f5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10.jpg"/><Relationship Id="rId6"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jpg"/><Relationship Id="rId5" Type="http://schemas.openxmlformats.org/officeDocument/2006/relationships/image" Target="../media/image5.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Smart Indi</a:t>
            </a:r>
            <a:r>
              <a:rPr lang="en"/>
              <a:t>a Hackathon 2020 IT_</a:t>
            </a:r>
            <a:r>
              <a:rPr lang="en"/>
              <a:t>Chill_Hai!</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Great Learning: Smart Education GL32</a:t>
            </a:r>
            <a:endParaRPr sz="3000"/>
          </a:p>
          <a:p>
            <a:pPr indent="0" lvl="0" marL="0" rtl="0" algn="ctr">
              <a:spcBef>
                <a:spcPts val="0"/>
              </a:spcBef>
              <a:spcAft>
                <a:spcPts val="0"/>
              </a:spcAft>
              <a:buNone/>
            </a:pPr>
            <a:r>
              <a:rPr lang="en" sz="3000"/>
              <a:t>Identifying if a Student is paying attention during Live Webinars</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5791200" y="2744800"/>
            <a:ext cx="2790825" cy="2238375"/>
          </a:xfrm>
          <a:prstGeom prst="rect">
            <a:avLst/>
          </a:prstGeom>
          <a:noFill/>
          <a:ln>
            <a:noFill/>
          </a:ln>
        </p:spPr>
      </p:pic>
      <p:pic>
        <p:nvPicPr>
          <p:cNvPr id="139" name="Google Shape;139;p22"/>
          <p:cNvPicPr preferRelativeResize="0"/>
          <p:nvPr/>
        </p:nvPicPr>
        <p:blipFill>
          <a:blip r:embed="rId4">
            <a:alphaModFix/>
          </a:blip>
          <a:stretch>
            <a:fillRect/>
          </a:stretch>
        </p:blipFill>
        <p:spPr>
          <a:xfrm>
            <a:off x="5791200" y="237775"/>
            <a:ext cx="2790825" cy="2228850"/>
          </a:xfrm>
          <a:prstGeom prst="rect">
            <a:avLst/>
          </a:prstGeom>
          <a:noFill/>
          <a:ln>
            <a:noFill/>
          </a:ln>
        </p:spPr>
      </p:pic>
      <p:sp>
        <p:nvSpPr>
          <p:cNvPr id="140" name="Google Shape;140;p22"/>
          <p:cNvSpPr txBox="1"/>
          <p:nvPr/>
        </p:nvSpPr>
        <p:spPr>
          <a:xfrm>
            <a:off x="608250" y="676950"/>
            <a:ext cx="4300500" cy="35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rgbClr val="F3F3F3"/>
                </a:highlight>
                <a:latin typeface="Comfortaa"/>
                <a:ea typeface="Comfortaa"/>
                <a:cs typeface="Comfortaa"/>
                <a:sym typeface="Comfortaa"/>
              </a:rPr>
              <a:t>Thus we come across solving a </a:t>
            </a:r>
            <a:r>
              <a:rPr b="1" lang="en">
                <a:highlight>
                  <a:srgbClr val="F3F3F3"/>
                </a:highlight>
                <a:latin typeface="Comfortaa"/>
                <a:ea typeface="Comfortaa"/>
                <a:cs typeface="Comfortaa"/>
                <a:sym typeface="Comfortaa"/>
              </a:rPr>
              <a:t>Perspective -n- point (PnP)  </a:t>
            </a:r>
            <a:r>
              <a:rPr lang="en">
                <a:highlight>
                  <a:srgbClr val="F3F3F3"/>
                </a:highlight>
                <a:latin typeface="Comfortaa"/>
                <a:ea typeface="Comfortaa"/>
                <a:cs typeface="Comfortaa"/>
                <a:sym typeface="Comfortaa"/>
              </a:rPr>
              <a:t>which takes image and object </a:t>
            </a:r>
            <a:r>
              <a:rPr b="1" lang="en">
                <a:highlight>
                  <a:srgbClr val="F3F3F3"/>
                </a:highlight>
                <a:latin typeface="Comfortaa"/>
                <a:ea typeface="Comfortaa"/>
                <a:cs typeface="Comfortaa"/>
                <a:sym typeface="Comfortaa"/>
              </a:rPr>
              <a:t>coordinates</a:t>
            </a:r>
            <a:r>
              <a:rPr lang="en">
                <a:highlight>
                  <a:srgbClr val="F3F3F3"/>
                </a:highlight>
                <a:latin typeface="Comfortaa"/>
                <a:ea typeface="Comfortaa"/>
                <a:cs typeface="Comfortaa"/>
                <a:sym typeface="Comfortaa"/>
              </a:rPr>
              <a:t> </a:t>
            </a:r>
            <a:r>
              <a:rPr b="1" lang="en">
                <a:highlight>
                  <a:srgbClr val="F3F3F3"/>
                </a:highlight>
                <a:latin typeface="Comfortaa"/>
                <a:ea typeface="Comfortaa"/>
                <a:cs typeface="Comfortaa"/>
                <a:sym typeface="Comfortaa"/>
              </a:rPr>
              <a:t>as input and returns a </a:t>
            </a:r>
            <a:r>
              <a:rPr lang="en">
                <a:highlight>
                  <a:srgbClr val="F3F3F3"/>
                </a:highlight>
                <a:latin typeface="Comfortaa"/>
                <a:ea typeface="Comfortaa"/>
                <a:cs typeface="Comfortaa"/>
                <a:sym typeface="Comfortaa"/>
              </a:rPr>
              <a:t>rotational and translational </a:t>
            </a:r>
            <a:r>
              <a:rPr b="1" lang="en">
                <a:highlight>
                  <a:srgbClr val="F3F3F3"/>
                </a:highlight>
                <a:latin typeface="Comfortaa"/>
                <a:ea typeface="Comfortaa"/>
                <a:cs typeface="Comfortaa"/>
                <a:sym typeface="Comfortaa"/>
              </a:rPr>
              <a:t>vectors for 3D estimation</a:t>
            </a:r>
            <a:r>
              <a:rPr lang="en">
                <a:highlight>
                  <a:srgbClr val="F3F3F3"/>
                </a:highlight>
                <a:latin typeface="Comfortaa"/>
                <a:ea typeface="Comfortaa"/>
                <a:cs typeface="Comfortaa"/>
                <a:sym typeface="Comfortaa"/>
              </a:rPr>
              <a:t>. Finally we calculate </a:t>
            </a:r>
            <a:r>
              <a:rPr b="1" lang="en">
                <a:highlight>
                  <a:srgbClr val="F3F3F3"/>
                </a:highlight>
                <a:latin typeface="Comfortaa"/>
                <a:ea typeface="Comfortaa"/>
                <a:cs typeface="Comfortaa"/>
                <a:sym typeface="Comfortaa"/>
              </a:rPr>
              <a:t>euler angles </a:t>
            </a:r>
            <a:r>
              <a:rPr lang="en">
                <a:highlight>
                  <a:srgbClr val="F3F3F3"/>
                </a:highlight>
                <a:latin typeface="Comfortaa"/>
                <a:ea typeface="Comfortaa"/>
                <a:cs typeface="Comfortaa"/>
                <a:sym typeface="Comfortaa"/>
              </a:rPr>
              <a:t>of the vectors in all three directions X, Y and Z .</a:t>
            </a:r>
            <a:endParaRPr>
              <a:solidFill>
                <a:srgbClr val="EA9999"/>
              </a:solidFill>
              <a:highlight>
                <a:srgbClr val="F3F3F3"/>
              </a:highlight>
              <a:latin typeface="Comfortaa"/>
              <a:ea typeface="Comfortaa"/>
              <a:cs typeface="Comfortaa"/>
              <a:sym typeface="Comfortaa"/>
            </a:endParaRPr>
          </a:p>
          <a:p>
            <a:pPr indent="0" lvl="0" marL="0" marR="0" rtl="0" algn="l">
              <a:spcBef>
                <a:spcPts val="1000"/>
              </a:spcBef>
              <a:spcAft>
                <a:spcPts val="0"/>
              </a:spcAft>
              <a:buNone/>
            </a:pPr>
            <a:r>
              <a:rPr lang="en">
                <a:highlight>
                  <a:srgbClr val="F3F3F3"/>
                </a:highlight>
                <a:latin typeface="Comfortaa"/>
                <a:ea typeface="Comfortaa"/>
                <a:cs typeface="Comfortaa"/>
                <a:sym typeface="Comfortaa"/>
              </a:rPr>
              <a:t>We have used </a:t>
            </a:r>
            <a:r>
              <a:rPr b="1" lang="en" u="sng">
                <a:highlight>
                  <a:srgbClr val="F3F3F3"/>
                </a:highlight>
                <a:latin typeface="Comfortaa"/>
                <a:ea typeface="Comfortaa"/>
                <a:cs typeface="Comfortaa"/>
                <a:sym typeface="Comfortaa"/>
              </a:rPr>
              <a:t>opencv2 and dlib </a:t>
            </a:r>
            <a:r>
              <a:rPr lang="en">
                <a:highlight>
                  <a:srgbClr val="F3F3F3"/>
                </a:highlight>
                <a:latin typeface="Comfortaa"/>
                <a:ea typeface="Comfortaa"/>
                <a:cs typeface="Comfortaa"/>
                <a:sym typeface="Comfortaa"/>
              </a:rPr>
              <a:t>for getting coordinates and calculating euler angles respectively.</a:t>
            </a:r>
            <a:endParaRPr>
              <a:highlight>
                <a:srgbClr val="F3F3F3"/>
              </a:highlight>
              <a:latin typeface="Comfortaa"/>
              <a:ea typeface="Comfortaa"/>
              <a:cs typeface="Comfortaa"/>
              <a:sym typeface="Comfortaa"/>
            </a:endParaRPr>
          </a:p>
          <a:p>
            <a:pPr indent="0" lvl="0" marL="0" marR="0" rtl="0" algn="l">
              <a:spcBef>
                <a:spcPts val="1000"/>
              </a:spcBef>
              <a:spcAft>
                <a:spcPts val="1000"/>
              </a:spcAft>
              <a:buNone/>
            </a:pPr>
            <a:r>
              <a:rPr b="1" lang="en">
                <a:highlight>
                  <a:srgbClr val="F3F3F3"/>
                </a:highlight>
                <a:latin typeface="Comfortaa"/>
                <a:ea typeface="Comfortaa"/>
                <a:cs typeface="Comfortaa"/>
                <a:sym typeface="Comfortaa"/>
              </a:rPr>
              <a:t>Observation: With the help of "Y" euler angle we observed that when -20&lt;Y&lt;30 degrees the head position is almost on screen and when Y goes beyond that range we can say user is looking away from the screen and not paying attention.</a:t>
            </a:r>
            <a:endParaRPr b="1">
              <a:highlight>
                <a:srgbClr val="F3F3F3"/>
              </a:highlight>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cxnSp>
        <p:nvCxnSpPr>
          <p:cNvPr id="145" name="Google Shape;145;p23"/>
          <p:cNvCxnSpPr/>
          <p:nvPr/>
        </p:nvCxnSpPr>
        <p:spPr>
          <a:xfrm>
            <a:off x="373300" y="3021933"/>
            <a:ext cx="3891000" cy="0"/>
          </a:xfrm>
          <a:prstGeom prst="straightConnector1">
            <a:avLst/>
          </a:prstGeom>
          <a:noFill/>
          <a:ln cap="flat" cmpd="sng" w="19050">
            <a:solidFill>
              <a:schemeClr val="lt2"/>
            </a:solidFill>
            <a:prstDash val="solid"/>
            <a:round/>
            <a:headEnd len="sm" w="sm" type="none"/>
            <a:tailEnd len="sm" w="sm" type="none"/>
          </a:ln>
        </p:spPr>
      </p:cxnSp>
      <p:cxnSp>
        <p:nvCxnSpPr>
          <p:cNvPr id="146" name="Google Shape;146;p23"/>
          <p:cNvCxnSpPr/>
          <p:nvPr/>
        </p:nvCxnSpPr>
        <p:spPr>
          <a:xfrm>
            <a:off x="4941300" y="836008"/>
            <a:ext cx="3891000" cy="0"/>
          </a:xfrm>
          <a:prstGeom prst="straightConnector1">
            <a:avLst/>
          </a:prstGeom>
          <a:noFill/>
          <a:ln cap="flat" cmpd="sng" w="19050">
            <a:solidFill>
              <a:schemeClr val="lt2"/>
            </a:solidFill>
            <a:prstDash val="solid"/>
            <a:round/>
            <a:headEnd len="sm" w="sm" type="none"/>
            <a:tailEnd len="sm" w="sm" type="none"/>
          </a:ln>
        </p:spPr>
      </p:cxnSp>
      <p:sp>
        <p:nvSpPr>
          <p:cNvPr id="147" name="Google Shape;147;p23"/>
          <p:cNvSpPr txBox="1"/>
          <p:nvPr>
            <p:ph idx="4294967295" type="body"/>
          </p:nvPr>
        </p:nvSpPr>
        <p:spPr>
          <a:xfrm>
            <a:off x="4886850" y="3056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Application of WebRTC:</a:t>
            </a:r>
            <a:endParaRPr b="1" sz="2100">
              <a:solidFill>
                <a:schemeClr val="accent3"/>
              </a:solidFill>
            </a:endParaRPr>
          </a:p>
        </p:txBody>
      </p:sp>
      <p:sp>
        <p:nvSpPr>
          <p:cNvPr id="148" name="Google Shape;148;p23"/>
          <p:cNvSpPr txBox="1"/>
          <p:nvPr>
            <p:ph idx="4294967295" type="body"/>
          </p:nvPr>
        </p:nvSpPr>
        <p:spPr>
          <a:xfrm>
            <a:off x="4941306" y="1000625"/>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222222"/>
                </a:solidFill>
                <a:highlight>
                  <a:srgbClr val="FFFFFF"/>
                </a:highlight>
                <a:latin typeface="Comfortaa"/>
                <a:ea typeface="Comfortaa"/>
                <a:cs typeface="Comfortaa"/>
                <a:sym typeface="Comfortaa"/>
              </a:rPr>
              <a:t>With Web Real-Time Communication (</a:t>
            </a:r>
            <a:r>
              <a:rPr b="1" lang="en" sz="1400">
                <a:solidFill>
                  <a:srgbClr val="222222"/>
                </a:solidFill>
                <a:highlight>
                  <a:srgbClr val="FFFFFF"/>
                </a:highlight>
                <a:latin typeface="Comfortaa"/>
                <a:ea typeface="Comfortaa"/>
                <a:cs typeface="Comfortaa"/>
                <a:sym typeface="Comfortaa"/>
              </a:rPr>
              <a:t>WebRTC</a:t>
            </a:r>
            <a:r>
              <a:rPr lang="en" sz="1400">
                <a:solidFill>
                  <a:srgbClr val="222222"/>
                </a:solidFill>
                <a:highlight>
                  <a:srgbClr val="FFFFFF"/>
                </a:highlight>
                <a:latin typeface="Comfortaa"/>
                <a:ea typeface="Comfortaa"/>
                <a:cs typeface="Comfortaa"/>
                <a:sym typeface="Comfortaa"/>
              </a:rPr>
              <a:t>), modern web applications can easily stream audio and video content to millions of people. We have applied its API: </a:t>
            </a:r>
            <a:r>
              <a:rPr b="1" lang="en" sz="1400">
                <a:solidFill>
                  <a:srgbClr val="222222"/>
                </a:solidFill>
                <a:highlight>
                  <a:srgbClr val="FFFFFF"/>
                </a:highlight>
                <a:latin typeface="Comfortaa"/>
                <a:ea typeface="Comfortaa"/>
                <a:cs typeface="Comfortaa"/>
                <a:sym typeface="Comfortaa"/>
              </a:rPr>
              <a:t>getUserMedia</a:t>
            </a:r>
            <a:r>
              <a:rPr lang="en" sz="1400">
                <a:solidFill>
                  <a:srgbClr val="222222"/>
                </a:solidFill>
                <a:highlight>
                  <a:srgbClr val="FFFFFF"/>
                </a:highlight>
                <a:latin typeface="Comfortaa"/>
                <a:ea typeface="Comfortaa"/>
                <a:cs typeface="Comfortaa"/>
                <a:sym typeface="Comfortaa"/>
              </a:rPr>
              <a:t>( ) here to access the WebCam as per the Constraints provided. We have eliminated the Audio Input for demonstration. Thereafter the stream generated in this JS script is transferred to the Flask Server by making a POST request onto the FaceAction API through an XMLHTTPRequest in JSON format.</a:t>
            </a:r>
            <a:endParaRPr sz="1400">
              <a:solidFill>
                <a:srgbClr val="222222"/>
              </a:solidFill>
              <a:highlight>
                <a:srgbClr val="FFFFFF"/>
              </a:highlight>
              <a:latin typeface="Comfortaa"/>
              <a:ea typeface="Comfortaa"/>
              <a:cs typeface="Comfortaa"/>
              <a:sym typeface="Comfortaa"/>
            </a:endParaRPr>
          </a:p>
        </p:txBody>
      </p:sp>
      <p:pic>
        <p:nvPicPr>
          <p:cNvPr id="149" name="Google Shape;149;p23"/>
          <p:cNvPicPr preferRelativeResize="0"/>
          <p:nvPr/>
        </p:nvPicPr>
        <p:blipFill rotWithShape="1">
          <a:blip r:embed="rId3">
            <a:alphaModFix/>
          </a:blip>
          <a:srcRect b="0" l="3442" r="13810" t="0"/>
          <a:stretch/>
        </p:blipFill>
        <p:spPr>
          <a:xfrm>
            <a:off x="82950" y="838200"/>
            <a:ext cx="4752425" cy="350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cxnSp>
        <p:nvCxnSpPr>
          <p:cNvPr id="154" name="Google Shape;154;p24"/>
          <p:cNvCxnSpPr/>
          <p:nvPr/>
        </p:nvCxnSpPr>
        <p:spPr>
          <a:xfrm>
            <a:off x="817825" y="3587833"/>
            <a:ext cx="3891000" cy="0"/>
          </a:xfrm>
          <a:prstGeom prst="straightConnector1">
            <a:avLst/>
          </a:prstGeom>
          <a:noFill/>
          <a:ln cap="flat" cmpd="sng" w="19050">
            <a:solidFill>
              <a:schemeClr val="lt2"/>
            </a:solidFill>
            <a:prstDash val="solid"/>
            <a:round/>
            <a:headEnd len="sm" w="sm" type="none"/>
            <a:tailEnd len="sm" w="sm" type="none"/>
          </a:ln>
        </p:spPr>
      </p:cxnSp>
      <p:sp>
        <p:nvSpPr>
          <p:cNvPr id="155" name="Google Shape;155;p24"/>
          <p:cNvSpPr txBox="1"/>
          <p:nvPr>
            <p:ph idx="4294967295" type="body"/>
          </p:nvPr>
        </p:nvSpPr>
        <p:spPr>
          <a:xfrm>
            <a:off x="763375" y="2982113"/>
            <a:ext cx="3999900" cy="642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FaceAction API</a:t>
            </a:r>
            <a:r>
              <a:rPr b="1" lang="en" sz="2100">
                <a:solidFill>
                  <a:schemeClr val="accent3"/>
                </a:solidFill>
              </a:rPr>
              <a:t>:</a:t>
            </a:r>
            <a:endParaRPr b="1" sz="2100">
              <a:solidFill>
                <a:schemeClr val="accent3"/>
              </a:solidFill>
            </a:endParaRPr>
          </a:p>
        </p:txBody>
      </p:sp>
      <p:pic>
        <p:nvPicPr>
          <p:cNvPr id="156" name="Google Shape;156;p24"/>
          <p:cNvPicPr preferRelativeResize="0"/>
          <p:nvPr/>
        </p:nvPicPr>
        <p:blipFill>
          <a:blip r:embed="rId3">
            <a:alphaModFix/>
          </a:blip>
          <a:stretch>
            <a:fillRect/>
          </a:stretch>
        </p:blipFill>
        <p:spPr>
          <a:xfrm>
            <a:off x="852100" y="305600"/>
            <a:ext cx="7143750" cy="2676525"/>
          </a:xfrm>
          <a:prstGeom prst="rect">
            <a:avLst/>
          </a:prstGeom>
          <a:noFill/>
          <a:ln>
            <a:noFill/>
          </a:ln>
        </p:spPr>
      </p:pic>
      <p:sp>
        <p:nvSpPr>
          <p:cNvPr id="157" name="Google Shape;157;p24"/>
          <p:cNvSpPr txBox="1"/>
          <p:nvPr/>
        </p:nvSpPr>
        <p:spPr>
          <a:xfrm>
            <a:off x="817825" y="3699500"/>
            <a:ext cx="72123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This is an API we defined which integrates the Attention Detection Models discussed until now. This is utilized in performing all computational activities and transmit it to the browser.</a:t>
            </a:r>
            <a:endParaRPr>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nvSpPr>
        <p:spPr>
          <a:xfrm>
            <a:off x="425925" y="97405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3"/>
                </a:solidFill>
                <a:latin typeface="Source Code Pro"/>
                <a:ea typeface="Source Code Pro"/>
                <a:cs typeface="Source Code Pro"/>
                <a:sym typeface="Source Code Pro"/>
              </a:rPr>
              <a:t>Sample Dashboards :</a:t>
            </a:r>
            <a:endParaRPr>
              <a:latin typeface="Source Code Pro"/>
              <a:ea typeface="Source Code Pro"/>
              <a:cs typeface="Source Code Pro"/>
              <a:sym typeface="Source Code Pro"/>
            </a:endParaRPr>
          </a:p>
        </p:txBody>
      </p:sp>
      <p:cxnSp>
        <p:nvCxnSpPr>
          <p:cNvPr id="163" name="Google Shape;163;p25"/>
          <p:cNvCxnSpPr/>
          <p:nvPr/>
        </p:nvCxnSpPr>
        <p:spPr>
          <a:xfrm flipH="1" rot="10800000">
            <a:off x="425925" y="1458350"/>
            <a:ext cx="3529800" cy="7800"/>
          </a:xfrm>
          <a:prstGeom prst="straightConnector1">
            <a:avLst/>
          </a:prstGeom>
          <a:noFill/>
          <a:ln cap="flat" cmpd="sng" w="9525">
            <a:solidFill>
              <a:schemeClr val="dk2"/>
            </a:solidFill>
            <a:prstDash val="solid"/>
            <a:round/>
            <a:headEnd len="med" w="med" type="none"/>
            <a:tailEnd len="med" w="med" type="none"/>
          </a:ln>
        </p:spPr>
      </p:cxnSp>
      <p:pic>
        <p:nvPicPr>
          <p:cNvPr id="164" name="Google Shape;164;p25"/>
          <p:cNvPicPr preferRelativeResize="0"/>
          <p:nvPr/>
        </p:nvPicPr>
        <p:blipFill>
          <a:blip r:embed="rId3">
            <a:alphaModFix/>
          </a:blip>
          <a:stretch>
            <a:fillRect/>
          </a:stretch>
        </p:blipFill>
        <p:spPr>
          <a:xfrm>
            <a:off x="4205200" y="544575"/>
            <a:ext cx="4419600" cy="2144206"/>
          </a:xfrm>
          <a:prstGeom prst="rect">
            <a:avLst/>
          </a:prstGeom>
          <a:noFill/>
          <a:ln>
            <a:noFill/>
          </a:ln>
        </p:spPr>
      </p:pic>
      <p:pic>
        <p:nvPicPr>
          <p:cNvPr id="165" name="Google Shape;165;p25"/>
          <p:cNvPicPr preferRelativeResize="0"/>
          <p:nvPr/>
        </p:nvPicPr>
        <p:blipFill>
          <a:blip r:embed="rId4">
            <a:alphaModFix/>
          </a:blip>
          <a:stretch>
            <a:fillRect/>
          </a:stretch>
        </p:blipFill>
        <p:spPr>
          <a:xfrm>
            <a:off x="675400" y="2688775"/>
            <a:ext cx="4189101" cy="20683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nvSpPr>
        <p:spPr>
          <a:xfrm>
            <a:off x="853300" y="367400"/>
            <a:ext cx="6826500" cy="44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3"/>
                </a:solidFill>
                <a:latin typeface="Source Code Pro"/>
                <a:ea typeface="Source Code Pro"/>
                <a:cs typeface="Source Code Pro"/>
                <a:sym typeface="Source Code Pro"/>
              </a:rPr>
              <a:t>TODOS</a:t>
            </a:r>
            <a:r>
              <a:rPr b="1" lang="en" sz="2100">
                <a:solidFill>
                  <a:schemeClr val="accent3"/>
                </a:solidFill>
                <a:latin typeface="Source Code Pro"/>
                <a:ea typeface="Source Code Pro"/>
                <a:cs typeface="Source Code Pro"/>
                <a:sym typeface="Source Code Pro"/>
              </a:rPr>
              <a:t>:</a:t>
            </a:r>
            <a:endParaRPr b="1" sz="2100">
              <a:solidFill>
                <a:schemeClr val="accent3"/>
              </a:solidFill>
              <a:latin typeface="Source Code Pro"/>
              <a:ea typeface="Source Code Pro"/>
              <a:cs typeface="Source Code Pro"/>
              <a:sym typeface="Source Code Pro"/>
            </a:endParaRPr>
          </a:p>
          <a:p>
            <a:pPr indent="0" lvl="0" marL="0" rtl="0" algn="l">
              <a:spcBef>
                <a:spcPts val="0"/>
              </a:spcBef>
              <a:spcAft>
                <a:spcPts val="0"/>
              </a:spcAft>
              <a:buNone/>
            </a:pPr>
            <a:r>
              <a:t/>
            </a:r>
            <a:endParaRPr b="1" sz="2100">
              <a:solidFill>
                <a:schemeClr val="accent3"/>
              </a:solidFill>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Implementing real time audio transmission between participants and the instructor during the session     through </a:t>
            </a:r>
            <a:r>
              <a:rPr b="1" lang="en">
                <a:latin typeface="Source Code Pro"/>
                <a:ea typeface="Source Code Pro"/>
                <a:cs typeface="Source Code Pro"/>
                <a:sym typeface="Source Code Pro"/>
              </a:rPr>
              <a:t>EnableX API</a:t>
            </a:r>
            <a:r>
              <a:rPr lang="en">
                <a:latin typeface="Source Code Pro"/>
                <a:ea typeface="Source Code Pro"/>
                <a:cs typeface="Source Code Pro"/>
                <a:sym typeface="Source Code Pro"/>
              </a:rPr>
              <a:t>.</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Adding event-listeners and enhancing dashboards for both instructors and participants.</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Determining one-way vs two-way interaction between instructor and participant. The various recorded data such as </a:t>
            </a:r>
            <a:r>
              <a:rPr b="1" lang="en">
                <a:latin typeface="Source Code Pro"/>
                <a:ea typeface="Source Code Pro"/>
                <a:cs typeface="Source Code Pro"/>
                <a:sym typeface="Source Code Pro"/>
              </a:rPr>
              <a:t>interaction time</a:t>
            </a:r>
            <a:r>
              <a:rPr lang="en">
                <a:latin typeface="Source Code Pro"/>
                <a:ea typeface="Source Code Pro"/>
                <a:cs typeface="Source Code Pro"/>
                <a:sym typeface="Source Code Pro"/>
              </a:rPr>
              <a:t>, </a:t>
            </a:r>
            <a:r>
              <a:rPr b="1" lang="en">
                <a:latin typeface="Source Code Pro"/>
                <a:ea typeface="Source Code Pro"/>
                <a:cs typeface="Source Code Pro"/>
                <a:sym typeface="Source Code Pro"/>
              </a:rPr>
              <a:t>number of attentive participants </a:t>
            </a:r>
            <a:r>
              <a:rPr lang="en">
                <a:latin typeface="Source Code Pro"/>
                <a:ea typeface="Source Code Pro"/>
                <a:cs typeface="Source Code Pro"/>
                <a:sym typeface="Source Code Pro"/>
              </a:rPr>
              <a:t>at any moment, </a:t>
            </a:r>
            <a:r>
              <a:rPr b="1" lang="en">
                <a:latin typeface="Source Code Pro"/>
                <a:ea typeface="Source Code Pro"/>
                <a:cs typeface="Source Code Pro"/>
                <a:sym typeface="Source Code Pro"/>
              </a:rPr>
              <a:t>most engaging doubt</a:t>
            </a:r>
            <a:r>
              <a:rPr lang="en">
                <a:latin typeface="Source Code Pro"/>
                <a:ea typeface="Source Code Pro"/>
                <a:cs typeface="Source Code Pro"/>
                <a:sym typeface="Source Code Pro"/>
              </a:rPr>
              <a:t> and general effectiveness of the two way communication, will be provided in real time as well as neatly provided after the session. This would help the instructor to better model his/her lectures.</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Analysing </a:t>
            </a:r>
            <a:r>
              <a:rPr b="1" lang="en">
                <a:latin typeface="Source Code Pro"/>
                <a:ea typeface="Source Code Pro"/>
                <a:cs typeface="Source Code Pro"/>
                <a:sym typeface="Source Code Pro"/>
              </a:rPr>
              <a:t>FFT models</a:t>
            </a:r>
            <a:r>
              <a:rPr lang="en">
                <a:latin typeface="Source Code Pro"/>
                <a:ea typeface="Source Code Pro"/>
                <a:cs typeface="Source Code Pro"/>
                <a:sym typeface="Source Code Pro"/>
              </a:rPr>
              <a:t> for noise detection.</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cxnSp>
        <p:nvCxnSpPr>
          <p:cNvPr id="171" name="Google Shape;171;p26"/>
          <p:cNvCxnSpPr/>
          <p:nvPr/>
        </p:nvCxnSpPr>
        <p:spPr>
          <a:xfrm flipH="1" rot="10800000">
            <a:off x="853300" y="811158"/>
            <a:ext cx="1291800" cy="1530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177" name="Google Shape;177;p2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Swapnil Ghosh</a:t>
            </a:r>
            <a:endParaRPr b="1" sz="1800"/>
          </a:p>
          <a:p>
            <a:pPr indent="0" lvl="0" marL="0" rtl="0" algn="l">
              <a:spcBef>
                <a:spcPts val="0"/>
              </a:spcBef>
              <a:spcAft>
                <a:spcPts val="0"/>
              </a:spcAft>
              <a:buNone/>
            </a:pPr>
            <a:r>
              <a:rPr b="1" lang="en" sz="1800"/>
              <a:t>Kushal Srivastava</a:t>
            </a:r>
            <a:endParaRPr b="1" sz="1800"/>
          </a:p>
          <a:p>
            <a:pPr indent="0" lvl="0" marL="0" rtl="0" algn="l">
              <a:spcBef>
                <a:spcPts val="0"/>
              </a:spcBef>
              <a:spcAft>
                <a:spcPts val="0"/>
              </a:spcAft>
              <a:buNone/>
            </a:pPr>
            <a:r>
              <a:rPr b="1" lang="en" sz="1800"/>
              <a:t>Ishaan Gupta</a:t>
            </a:r>
            <a:endParaRPr b="1" sz="1800"/>
          </a:p>
          <a:p>
            <a:pPr indent="0" lvl="0" marL="0" rtl="0" algn="l">
              <a:spcBef>
                <a:spcPts val="0"/>
              </a:spcBef>
              <a:spcAft>
                <a:spcPts val="0"/>
              </a:spcAft>
              <a:buNone/>
            </a:pPr>
            <a:r>
              <a:rPr b="1" lang="en" sz="1800"/>
              <a:t>Anshuman Srivastava</a:t>
            </a:r>
            <a:endParaRPr b="1" sz="1800"/>
          </a:p>
          <a:p>
            <a:pPr indent="0" lvl="0" marL="0" rtl="0" algn="l">
              <a:spcBef>
                <a:spcPts val="0"/>
              </a:spcBef>
              <a:spcAft>
                <a:spcPts val="0"/>
              </a:spcAft>
              <a:buNone/>
            </a:pPr>
            <a:r>
              <a:rPr b="1" lang="en" sz="1800"/>
              <a:t>Srishti Binwani</a:t>
            </a:r>
            <a:endParaRPr b="1" sz="1800"/>
          </a:p>
          <a:p>
            <a:pPr indent="0" lvl="0" marL="0" rtl="0" algn="l">
              <a:spcBef>
                <a:spcPts val="0"/>
              </a:spcBef>
              <a:spcAft>
                <a:spcPts val="0"/>
              </a:spcAft>
              <a:buNone/>
            </a:pPr>
            <a:r>
              <a:rPr b="1" lang="en" sz="1800"/>
              <a:t>Tanmay Sinha</a:t>
            </a:r>
            <a:endParaRPr b="1"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4075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9" name="Google Shape;69;p14"/>
          <p:cNvSpPr txBox="1"/>
          <p:nvPr>
            <p:ph idx="1" type="body"/>
          </p:nvPr>
        </p:nvSpPr>
        <p:spPr>
          <a:xfrm>
            <a:off x="311700" y="131910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project encompasses that there be an Instructor who will live stream a Video for the Students to view in browsers, while </a:t>
            </a:r>
            <a:r>
              <a:rPr lang="en" sz="1600"/>
              <a:t>simultaneously</a:t>
            </a:r>
            <a:r>
              <a:rPr lang="en" sz="1600"/>
              <a:t> resolving doubts in </a:t>
            </a:r>
            <a:r>
              <a:rPr lang="en" sz="1600"/>
              <a:t>Real Time</a:t>
            </a:r>
            <a:r>
              <a:rPr lang="en" sz="1600"/>
              <a:t> through audio channels as they enter the queue in time, all of which are reflected onto the Browser DashBoard.</a:t>
            </a:r>
            <a:endParaRPr sz="1600"/>
          </a:p>
          <a:p>
            <a:pPr indent="0" lvl="0" marL="0" rtl="0" algn="l">
              <a:spcBef>
                <a:spcPts val="1600"/>
              </a:spcBef>
              <a:spcAft>
                <a:spcPts val="1600"/>
              </a:spcAft>
              <a:buNone/>
            </a:pPr>
            <a:r>
              <a:rPr lang="en" sz="1600"/>
              <a:t>All client side operations are in-browser while the streams  and analytic data are transferred through </a:t>
            </a:r>
            <a:r>
              <a:rPr b="1" lang="en" sz="1600"/>
              <a:t>WebRTC </a:t>
            </a:r>
            <a:r>
              <a:rPr lang="en" sz="1600"/>
              <a:t>onto the </a:t>
            </a:r>
            <a:r>
              <a:rPr b="1" lang="en" sz="1600"/>
              <a:t>Flask </a:t>
            </a:r>
            <a:r>
              <a:rPr lang="en" sz="1600"/>
              <a:t>Server for Attention Detection Computations to run on. The computations have been achieved through the Python3 package </a:t>
            </a:r>
            <a:r>
              <a:rPr b="1" lang="en" sz="1600"/>
              <a:t>dlib</a:t>
            </a:r>
            <a:r>
              <a:rPr lang="en" sz="1600"/>
              <a:t> while the Mathematical Calculations are performed using </a:t>
            </a:r>
            <a:r>
              <a:rPr b="1" lang="en" sz="1600"/>
              <a:t>SciPy</a:t>
            </a:r>
            <a:r>
              <a:rPr lang="en" sz="1600"/>
              <a:t>. These are then prompted by Javascript accordingly to both the clients and also safekept for future analytical purposes.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we have completed so far</a:t>
            </a:r>
            <a:endParaRPr/>
          </a:p>
        </p:txBody>
      </p:sp>
      <p:sp>
        <p:nvSpPr>
          <p:cNvPr id="75" name="Google Shape;75;p1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already secured all operations related to processing of Visual Media. This gives us a fair and reliable idea of whether or not the student is paying attention by looking for Visual Cues on the Student’s face through WebCam. </a:t>
            </a:r>
            <a:endParaRPr/>
          </a:p>
          <a:p>
            <a:pPr indent="0" lvl="0" marL="0" rtl="0" algn="l">
              <a:spcBef>
                <a:spcPts val="1600"/>
              </a:spcBef>
              <a:spcAft>
                <a:spcPts val="1600"/>
              </a:spcAft>
              <a:buNone/>
            </a:pPr>
            <a:r>
              <a:rPr lang="en"/>
              <a:t>We have also </a:t>
            </a:r>
            <a:r>
              <a:rPr lang="en"/>
              <a:t>created</a:t>
            </a:r>
            <a:r>
              <a:rPr lang="en"/>
              <a:t> an independent platform for Video transfer onto the server than for using a Pre-Existing Service in order to obtain the video for Detection in </a:t>
            </a:r>
            <a:br>
              <a:rPr lang="en"/>
            </a:br>
            <a:r>
              <a:rPr lang="en"/>
              <a:t>Real Time and not simply stream it.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Flow</a:t>
            </a:r>
            <a:endParaRPr/>
          </a:p>
          <a:p>
            <a:pPr indent="0" lvl="0" marL="0" rtl="0" algn="l">
              <a:spcBef>
                <a:spcPts val="0"/>
              </a:spcBef>
              <a:spcAft>
                <a:spcPts val="0"/>
              </a:spcAft>
              <a:buNone/>
            </a:pPr>
            <a:r>
              <a:t/>
            </a:r>
            <a:endParaRPr/>
          </a:p>
        </p:txBody>
      </p:sp>
      <p:pic>
        <p:nvPicPr>
          <p:cNvPr id="81" name="Google Shape;81;p16"/>
          <p:cNvPicPr preferRelativeResize="0"/>
          <p:nvPr/>
        </p:nvPicPr>
        <p:blipFill>
          <a:blip r:embed="rId3">
            <a:alphaModFix/>
          </a:blip>
          <a:stretch>
            <a:fillRect/>
          </a:stretch>
        </p:blipFill>
        <p:spPr>
          <a:xfrm>
            <a:off x="1029437" y="567200"/>
            <a:ext cx="7085126" cy="447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430800" y="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Attention Detection through Visual Media</a:t>
            </a:r>
            <a:endParaRPr>
              <a:solidFill>
                <a:srgbClr val="000000"/>
              </a:solidFill>
            </a:endParaRPr>
          </a:p>
        </p:txBody>
      </p:sp>
      <p:pic>
        <p:nvPicPr>
          <p:cNvPr descr="Open Chromebook laptop computer" id="87" name="Google Shape;87;p17"/>
          <p:cNvPicPr preferRelativeResize="0"/>
          <p:nvPr/>
        </p:nvPicPr>
        <p:blipFill>
          <a:blip r:embed="rId3">
            <a:alphaModFix/>
          </a:blip>
          <a:stretch>
            <a:fillRect/>
          </a:stretch>
        </p:blipFill>
        <p:spPr>
          <a:xfrm>
            <a:off x="182025" y="1054800"/>
            <a:ext cx="6752075" cy="4166275"/>
          </a:xfrm>
          <a:prstGeom prst="rect">
            <a:avLst/>
          </a:prstGeom>
          <a:noFill/>
          <a:ln>
            <a:noFill/>
          </a:ln>
        </p:spPr>
      </p:pic>
      <p:pic>
        <p:nvPicPr>
          <p:cNvPr descr="Portrait-oriented black smaptphone" id="88" name="Google Shape;88;p17"/>
          <p:cNvPicPr preferRelativeResize="0"/>
          <p:nvPr/>
        </p:nvPicPr>
        <p:blipFill>
          <a:blip r:embed="rId4">
            <a:alphaModFix/>
          </a:blip>
          <a:stretch>
            <a:fillRect/>
          </a:stretch>
        </p:blipFill>
        <p:spPr>
          <a:xfrm>
            <a:off x="6731575" y="1460224"/>
            <a:ext cx="1819950" cy="3574349"/>
          </a:xfrm>
          <a:prstGeom prst="rect">
            <a:avLst/>
          </a:prstGeom>
          <a:noFill/>
          <a:ln>
            <a:noFill/>
          </a:ln>
        </p:spPr>
      </p:pic>
      <p:pic>
        <p:nvPicPr>
          <p:cNvPr id="89" name="Google Shape;89;p17"/>
          <p:cNvPicPr preferRelativeResize="0"/>
          <p:nvPr/>
        </p:nvPicPr>
        <p:blipFill>
          <a:blip r:embed="rId5">
            <a:alphaModFix/>
          </a:blip>
          <a:stretch>
            <a:fillRect/>
          </a:stretch>
        </p:blipFill>
        <p:spPr>
          <a:xfrm>
            <a:off x="959950" y="1398475"/>
            <a:ext cx="5119798" cy="2986526"/>
          </a:xfrm>
          <a:prstGeom prst="rect">
            <a:avLst/>
          </a:prstGeom>
          <a:noFill/>
          <a:ln>
            <a:noFill/>
          </a:ln>
        </p:spPr>
      </p:pic>
      <p:pic>
        <p:nvPicPr>
          <p:cNvPr id="90" name="Google Shape;90;p17"/>
          <p:cNvPicPr preferRelativeResize="0"/>
          <p:nvPr/>
        </p:nvPicPr>
        <p:blipFill rotWithShape="1">
          <a:blip r:embed="rId6">
            <a:alphaModFix/>
          </a:blip>
          <a:srcRect b="24505" l="0" r="0" t="0"/>
          <a:stretch/>
        </p:blipFill>
        <p:spPr>
          <a:xfrm>
            <a:off x="6827925" y="1710150"/>
            <a:ext cx="1622101" cy="285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cxnSp>
        <p:nvCxnSpPr>
          <p:cNvPr id="95" name="Google Shape;95;p18"/>
          <p:cNvCxnSpPr/>
          <p:nvPr/>
        </p:nvCxnSpPr>
        <p:spPr>
          <a:xfrm>
            <a:off x="4456425" y="1022021"/>
            <a:ext cx="3891000" cy="0"/>
          </a:xfrm>
          <a:prstGeom prst="straightConnector1">
            <a:avLst/>
          </a:prstGeom>
          <a:noFill/>
          <a:ln cap="flat" cmpd="sng" w="19050">
            <a:solidFill>
              <a:schemeClr val="lt2"/>
            </a:solidFill>
            <a:prstDash val="solid"/>
            <a:round/>
            <a:headEnd len="sm" w="sm" type="none"/>
            <a:tailEnd len="sm" w="sm" type="none"/>
          </a:ln>
        </p:spPr>
      </p:cxnSp>
      <p:sp>
        <p:nvSpPr>
          <p:cNvPr id="96" name="Google Shape;96;p18"/>
          <p:cNvSpPr txBox="1"/>
          <p:nvPr>
            <p:ph idx="4294967295" type="body"/>
          </p:nvPr>
        </p:nvSpPr>
        <p:spPr>
          <a:xfrm>
            <a:off x="4401975" y="45625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Face Detection</a:t>
            </a:r>
            <a:endParaRPr b="1" sz="2100">
              <a:solidFill>
                <a:schemeClr val="accent3"/>
              </a:solidFill>
            </a:endParaRPr>
          </a:p>
        </p:txBody>
      </p:sp>
      <p:sp>
        <p:nvSpPr>
          <p:cNvPr id="97" name="Google Shape;97;p18"/>
          <p:cNvSpPr txBox="1"/>
          <p:nvPr>
            <p:ph idx="4294967295" type="body"/>
          </p:nvPr>
        </p:nvSpPr>
        <p:spPr>
          <a:xfrm>
            <a:off x="4456425" y="1136050"/>
            <a:ext cx="3945600" cy="57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Since first and foremost idea is to look for the user on the screen , we have used </a:t>
            </a:r>
            <a:r>
              <a:rPr b="1" lang="en" sz="1200"/>
              <a:t>frontal_face_detector() from dlib </a:t>
            </a:r>
            <a:r>
              <a:rPr lang="en" sz="1200"/>
              <a:t>   python package which works on of </a:t>
            </a:r>
            <a:r>
              <a:rPr b="1" lang="en" sz="1200"/>
              <a:t>histogram oriented gradients</a:t>
            </a:r>
            <a:r>
              <a:rPr lang="en" sz="1200"/>
              <a:t> </a:t>
            </a:r>
            <a:r>
              <a:rPr b="1" lang="en" sz="1200"/>
              <a:t>(HOG)</a:t>
            </a:r>
            <a:r>
              <a:rPr lang="en" sz="1200"/>
              <a:t> and </a:t>
            </a:r>
            <a:r>
              <a:rPr b="1" lang="en" sz="1200"/>
              <a:t>linear SVM  </a:t>
            </a:r>
            <a:r>
              <a:rPr lang="en" sz="1200"/>
              <a:t>to detect the user's face on the screen. Our focus was on detecting frontal faces so we didn't use a CNN based detector as it can detect faces at different angles isn't required here. </a:t>
            </a:r>
            <a:endParaRPr sz="1200"/>
          </a:p>
        </p:txBody>
      </p:sp>
      <p:pic>
        <p:nvPicPr>
          <p:cNvPr id="98" name="Google Shape;98;p18"/>
          <p:cNvPicPr preferRelativeResize="0"/>
          <p:nvPr/>
        </p:nvPicPr>
        <p:blipFill>
          <a:blip r:embed="rId3">
            <a:alphaModFix/>
          </a:blip>
          <a:stretch>
            <a:fillRect/>
          </a:stretch>
        </p:blipFill>
        <p:spPr>
          <a:xfrm>
            <a:off x="510978" y="316125"/>
            <a:ext cx="3615650" cy="2904375"/>
          </a:xfrm>
          <a:prstGeom prst="rect">
            <a:avLst/>
          </a:prstGeom>
          <a:noFill/>
          <a:ln>
            <a:noFill/>
          </a:ln>
        </p:spPr>
      </p:pic>
      <p:pic>
        <p:nvPicPr>
          <p:cNvPr id="99" name="Google Shape;99;p18"/>
          <p:cNvPicPr preferRelativeResize="0"/>
          <p:nvPr/>
        </p:nvPicPr>
        <p:blipFill>
          <a:blip r:embed="rId4">
            <a:alphaModFix/>
          </a:blip>
          <a:stretch>
            <a:fillRect/>
          </a:stretch>
        </p:blipFill>
        <p:spPr>
          <a:xfrm>
            <a:off x="152400" y="3372900"/>
            <a:ext cx="8249625" cy="161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cxnSp>
        <p:nvCxnSpPr>
          <p:cNvPr id="104" name="Google Shape;104;p19"/>
          <p:cNvCxnSpPr/>
          <p:nvPr/>
        </p:nvCxnSpPr>
        <p:spPr>
          <a:xfrm>
            <a:off x="373300" y="3021933"/>
            <a:ext cx="3891000" cy="0"/>
          </a:xfrm>
          <a:prstGeom prst="straightConnector1">
            <a:avLst/>
          </a:prstGeom>
          <a:noFill/>
          <a:ln cap="flat" cmpd="sng" w="19050">
            <a:solidFill>
              <a:schemeClr val="lt2"/>
            </a:solidFill>
            <a:prstDash val="solid"/>
            <a:round/>
            <a:headEnd len="sm" w="sm" type="none"/>
            <a:tailEnd len="sm" w="sm" type="none"/>
          </a:ln>
        </p:spPr>
      </p:cxnSp>
      <p:cxnSp>
        <p:nvCxnSpPr>
          <p:cNvPr id="105" name="Google Shape;105;p19"/>
          <p:cNvCxnSpPr/>
          <p:nvPr/>
        </p:nvCxnSpPr>
        <p:spPr>
          <a:xfrm>
            <a:off x="4941300" y="3021933"/>
            <a:ext cx="3891000" cy="0"/>
          </a:xfrm>
          <a:prstGeom prst="straightConnector1">
            <a:avLst/>
          </a:prstGeom>
          <a:noFill/>
          <a:ln cap="flat" cmpd="sng" w="19050">
            <a:solidFill>
              <a:schemeClr val="lt2"/>
            </a:solidFill>
            <a:prstDash val="solid"/>
            <a:round/>
            <a:headEnd len="sm" w="sm" type="none"/>
            <a:tailEnd len="sm" w="sm" type="none"/>
          </a:ln>
        </p:spPr>
      </p:cxnSp>
      <p:sp>
        <p:nvSpPr>
          <p:cNvPr id="106" name="Google Shape;106;p19"/>
          <p:cNvSpPr txBox="1"/>
          <p:nvPr>
            <p:ph idx="4294967295" type="body"/>
          </p:nvPr>
        </p:nvSpPr>
        <p:spPr>
          <a:xfrm>
            <a:off x="373300" y="3021925"/>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HOG</a:t>
            </a:r>
            <a:endParaRPr b="1" sz="2100">
              <a:solidFill>
                <a:schemeClr val="accent3"/>
              </a:solidFill>
            </a:endParaRPr>
          </a:p>
        </p:txBody>
      </p:sp>
      <p:sp>
        <p:nvSpPr>
          <p:cNvPr id="107" name="Google Shape;107;p19"/>
          <p:cNvSpPr txBox="1"/>
          <p:nvPr>
            <p:ph idx="4294967295" type="body"/>
          </p:nvPr>
        </p:nvSpPr>
        <p:spPr>
          <a:xfrm>
            <a:off x="318850" y="3552325"/>
            <a:ext cx="39999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222222"/>
                </a:solidFill>
                <a:highlight>
                  <a:srgbClr val="FFFFFF"/>
                </a:highlight>
                <a:latin typeface="Comfortaa"/>
                <a:ea typeface="Comfortaa"/>
                <a:cs typeface="Comfortaa"/>
                <a:sym typeface="Comfortaa"/>
              </a:rPr>
              <a:t>The </a:t>
            </a:r>
            <a:r>
              <a:rPr b="1" lang="en" sz="1200">
                <a:solidFill>
                  <a:srgbClr val="222222"/>
                </a:solidFill>
                <a:highlight>
                  <a:srgbClr val="FFFFFF"/>
                </a:highlight>
                <a:latin typeface="Comfortaa"/>
                <a:ea typeface="Comfortaa"/>
                <a:cs typeface="Comfortaa"/>
                <a:sym typeface="Comfortaa"/>
              </a:rPr>
              <a:t>histogram</a:t>
            </a:r>
            <a:r>
              <a:rPr lang="en" sz="1200">
                <a:solidFill>
                  <a:srgbClr val="222222"/>
                </a:solidFill>
                <a:highlight>
                  <a:srgbClr val="FFFFFF"/>
                </a:highlight>
                <a:latin typeface="Comfortaa"/>
                <a:ea typeface="Comfortaa"/>
                <a:cs typeface="Comfortaa"/>
                <a:sym typeface="Comfortaa"/>
              </a:rPr>
              <a:t> of </a:t>
            </a:r>
            <a:r>
              <a:rPr b="1" lang="en" sz="1200">
                <a:solidFill>
                  <a:srgbClr val="222222"/>
                </a:solidFill>
                <a:highlight>
                  <a:srgbClr val="FFFFFF"/>
                </a:highlight>
                <a:latin typeface="Comfortaa"/>
                <a:ea typeface="Comfortaa"/>
                <a:cs typeface="Comfortaa"/>
                <a:sym typeface="Comfortaa"/>
              </a:rPr>
              <a:t>oriented gradients</a:t>
            </a:r>
            <a:r>
              <a:rPr lang="en" sz="1200">
                <a:solidFill>
                  <a:srgbClr val="222222"/>
                </a:solidFill>
                <a:highlight>
                  <a:srgbClr val="FFFFFF"/>
                </a:highlight>
                <a:latin typeface="Comfortaa"/>
                <a:ea typeface="Comfortaa"/>
                <a:cs typeface="Comfortaa"/>
                <a:sym typeface="Comfortaa"/>
              </a:rPr>
              <a:t> (HOG) is a feature descriptor used in computer vision and image processing for the purpose of object detection. The technique counts occurrences of </a:t>
            </a:r>
            <a:r>
              <a:rPr b="1" lang="en" sz="1200">
                <a:solidFill>
                  <a:srgbClr val="222222"/>
                </a:solidFill>
                <a:highlight>
                  <a:srgbClr val="FFFFFF"/>
                </a:highlight>
                <a:latin typeface="Comfortaa"/>
                <a:ea typeface="Comfortaa"/>
                <a:cs typeface="Comfortaa"/>
                <a:sym typeface="Comfortaa"/>
              </a:rPr>
              <a:t>gradient orientation</a:t>
            </a:r>
            <a:r>
              <a:rPr lang="en" sz="1200">
                <a:solidFill>
                  <a:srgbClr val="222222"/>
                </a:solidFill>
                <a:highlight>
                  <a:srgbClr val="FFFFFF"/>
                </a:highlight>
                <a:latin typeface="Comfortaa"/>
                <a:ea typeface="Comfortaa"/>
                <a:cs typeface="Comfortaa"/>
                <a:sym typeface="Comfortaa"/>
              </a:rPr>
              <a:t> in localized portions of an image.</a:t>
            </a:r>
            <a:endParaRPr sz="1200">
              <a:latin typeface="Comfortaa"/>
              <a:ea typeface="Comfortaa"/>
              <a:cs typeface="Comfortaa"/>
              <a:sym typeface="Comfortaa"/>
            </a:endParaRPr>
          </a:p>
        </p:txBody>
      </p:sp>
      <p:sp>
        <p:nvSpPr>
          <p:cNvPr id="108" name="Google Shape;108;p19"/>
          <p:cNvSpPr txBox="1"/>
          <p:nvPr>
            <p:ph idx="4294967295" type="body"/>
          </p:nvPr>
        </p:nvSpPr>
        <p:spPr>
          <a:xfrm>
            <a:off x="4886850" y="3021925"/>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Linear SVM</a:t>
            </a:r>
            <a:endParaRPr b="1" sz="2100">
              <a:solidFill>
                <a:schemeClr val="accent3"/>
              </a:solidFill>
            </a:endParaRPr>
          </a:p>
        </p:txBody>
      </p:sp>
      <p:sp>
        <p:nvSpPr>
          <p:cNvPr id="109" name="Google Shape;109;p19"/>
          <p:cNvSpPr txBox="1"/>
          <p:nvPr>
            <p:ph idx="4294967295" type="body"/>
          </p:nvPr>
        </p:nvSpPr>
        <p:spPr>
          <a:xfrm>
            <a:off x="4886856" y="3619775"/>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222222"/>
                </a:solidFill>
                <a:highlight>
                  <a:srgbClr val="FFFFFF"/>
                </a:highlight>
                <a:latin typeface="Comfortaa"/>
                <a:ea typeface="Comfortaa"/>
                <a:cs typeface="Comfortaa"/>
                <a:sym typeface="Comfortaa"/>
              </a:rPr>
              <a:t>In machine learning, support-vector machines are supervised learning models with associated learning algorithms that analyze data used for classification analysis.</a:t>
            </a:r>
            <a:endParaRPr sz="1200">
              <a:latin typeface="Comfortaa"/>
              <a:ea typeface="Comfortaa"/>
              <a:cs typeface="Comfortaa"/>
              <a:sym typeface="Comfortaa"/>
            </a:endParaRPr>
          </a:p>
        </p:txBody>
      </p:sp>
      <p:pic>
        <p:nvPicPr>
          <p:cNvPr id="110" name="Google Shape;110;p19"/>
          <p:cNvPicPr preferRelativeResize="0"/>
          <p:nvPr/>
        </p:nvPicPr>
        <p:blipFill>
          <a:blip r:embed="rId3">
            <a:alphaModFix/>
          </a:blip>
          <a:stretch>
            <a:fillRect/>
          </a:stretch>
        </p:blipFill>
        <p:spPr>
          <a:xfrm>
            <a:off x="616275" y="57600"/>
            <a:ext cx="3387101" cy="2834126"/>
          </a:xfrm>
          <a:prstGeom prst="rect">
            <a:avLst/>
          </a:prstGeom>
          <a:noFill/>
          <a:ln>
            <a:noFill/>
          </a:ln>
        </p:spPr>
      </p:pic>
      <p:pic>
        <p:nvPicPr>
          <p:cNvPr id="111" name="Google Shape;111;p19"/>
          <p:cNvPicPr preferRelativeResize="0"/>
          <p:nvPr/>
        </p:nvPicPr>
        <p:blipFill>
          <a:blip r:embed="rId4">
            <a:alphaModFix/>
          </a:blip>
          <a:stretch>
            <a:fillRect/>
          </a:stretch>
        </p:blipFill>
        <p:spPr>
          <a:xfrm>
            <a:off x="5491013" y="116100"/>
            <a:ext cx="2791567" cy="271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cxnSp>
        <p:nvCxnSpPr>
          <p:cNvPr id="116" name="Google Shape;116;p20"/>
          <p:cNvCxnSpPr/>
          <p:nvPr/>
        </p:nvCxnSpPr>
        <p:spPr>
          <a:xfrm flipH="1" rot="10800000">
            <a:off x="530250" y="2459133"/>
            <a:ext cx="3471300" cy="27300"/>
          </a:xfrm>
          <a:prstGeom prst="straightConnector1">
            <a:avLst/>
          </a:prstGeom>
          <a:noFill/>
          <a:ln cap="flat" cmpd="sng" w="19050">
            <a:solidFill>
              <a:schemeClr val="lt2"/>
            </a:solidFill>
            <a:prstDash val="solid"/>
            <a:round/>
            <a:headEnd len="sm" w="sm" type="none"/>
            <a:tailEnd len="sm" w="sm" type="none"/>
          </a:ln>
        </p:spPr>
      </p:cxnSp>
      <p:sp>
        <p:nvSpPr>
          <p:cNvPr id="117" name="Google Shape;117;p20"/>
          <p:cNvSpPr txBox="1"/>
          <p:nvPr>
            <p:ph idx="4294967295" type="body"/>
          </p:nvPr>
        </p:nvSpPr>
        <p:spPr>
          <a:xfrm>
            <a:off x="475800" y="26872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accent3"/>
                </a:solidFill>
              </a:rPr>
              <a:t>Detecting Sleeping and Yawning</a:t>
            </a:r>
            <a:endParaRPr b="1">
              <a:solidFill>
                <a:schemeClr val="accent3"/>
              </a:solidFill>
            </a:endParaRPr>
          </a:p>
        </p:txBody>
      </p:sp>
      <p:sp>
        <p:nvSpPr>
          <p:cNvPr id="118" name="Google Shape;118;p20"/>
          <p:cNvSpPr txBox="1"/>
          <p:nvPr>
            <p:ph idx="4294967295" type="body"/>
          </p:nvPr>
        </p:nvSpPr>
        <p:spPr>
          <a:xfrm>
            <a:off x="475800" y="3217600"/>
            <a:ext cx="3717900" cy="63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000000"/>
                </a:solidFill>
                <a:latin typeface="Comfortaa"/>
                <a:ea typeface="Comfortaa"/>
                <a:cs typeface="Comfortaa"/>
                <a:sym typeface="Comfortaa"/>
              </a:rPr>
              <a:t>Detecting Sleeping and Yawning </a:t>
            </a:r>
            <a:r>
              <a:rPr lang="en" sz="1200">
                <a:solidFill>
                  <a:srgbClr val="000000"/>
                </a:solidFill>
                <a:latin typeface="Comfortaa"/>
                <a:ea typeface="Comfortaa"/>
                <a:cs typeface="Comfortaa"/>
                <a:sym typeface="Comfortaa"/>
              </a:rPr>
              <a:t>: In case the student is bored or not interested in paying attention to online session he will feel sleepy and yawn often. So to detect these two factors we have used </a:t>
            </a:r>
            <a:r>
              <a:rPr b="1" lang="en" sz="1200" u="sng">
                <a:solidFill>
                  <a:srgbClr val="000000"/>
                </a:solidFill>
                <a:latin typeface="Comfortaa"/>
                <a:ea typeface="Comfortaa"/>
                <a:cs typeface="Comfortaa"/>
                <a:sym typeface="Comfortaa"/>
              </a:rPr>
              <a:t>opencv2 and with the help of  68_landmarks on face given by shape_predictor</a:t>
            </a:r>
            <a:r>
              <a:rPr b="1" lang="en" sz="1200">
                <a:solidFill>
                  <a:srgbClr val="000000"/>
                </a:solidFill>
                <a:latin typeface="Comfortaa"/>
                <a:ea typeface="Comfortaa"/>
                <a:cs typeface="Comfortaa"/>
                <a:sym typeface="Comfortaa"/>
              </a:rPr>
              <a:t> </a:t>
            </a:r>
            <a:r>
              <a:rPr lang="en" sz="1200">
                <a:solidFill>
                  <a:srgbClr val="000000"/>
                </a:solidFill>
                <a:latin typeface="Comfortaa"/>
                <a:ea typeface="Comfortaa"/>
                <a:cs typeface="Comfortaa"/>
                <a:sym typeface="Comfortaa"/>
              </a:rPr>
              <a:t>we extract the eyes and mouth points .</a:t>
            </a:r>
            <a:endParaRPr sz="1200">
              <a:solidFill>
                <a:srgbClr val="000000"/>
              </a:solidFill>
              <a:latin typeface="Comfortaa"/>
              <a:ea typeface="Comfortaa"/>
              <a:cs typeface="Comfortaa"/>
              <a:sym typeface="Comfortaa"/>
            </a:endParaRPr>
          </a:p>
          <a:p>
            <a:pPr indent="0" lvl="0" marL="0" rtl="0" algn="l">
              <a:spcBef>
                <a:spcPts val="1000"/>
              </a:spcBef>
              <a:spcAft>
                <a:spcPts val="1600"/>
              </a:spcAft>
              <a:buNone/>
            </a:pPr>
            <a:r>
              <a:t/>
            </a:r>
            <a:endParaRPr sz="1200"/>
          </a:p>
        </p:txBody>
      </p:sp>
      <p:pic>
        <p:nvPicPr>
          <p:cNvPr id="119" name="Google Shape;119;p20"/>
          <p:cNvPicPr preferRelativeResize="0"/>
          <p:nvPr/>
        </p:nvPicPr>
        <p:blipFill>
          <a:blip r:embed="rId3">
            <a:alphaModFix/>
          </a:blip>
          <a:stretch>
            <a:fillRect/>
          </a:stretch>
        </p:blipFill>
        <p:spPr>
          <a:xfrm>
            <a:off x="530250" y="237775"/>
            <a:ext cx="2552700" cy="2047875"/>
          </a:xfrm>
          <a:prstGeom prst="rect">
            <a:avLst/>
          </a:prstGeom>
          <a:noFill/>
          <a:ln>
            <a:noFill/>
          </a:ln>
        </p:spPr>
      </p:pic>
      <p:pic>
        <p:nvPicPr>
          <p:cNvPr id="120" name="Google Shape;120;p20"/>
          <p:cNvPicPr preferRelativeResize="0"/>
          <p:nvPr/>
        </p:nvPicPr>
        <p:blipFill>
          <a:blip r:embed="rId4">
            <a:alphaModFix/>
          </a:blip>
          <a:stretch>
            <a:fillRect/>
          </a:stretch>
        </p:blipFill>
        <p:spPr>
          <a:xfrm>
            <a:off x="4847416" y="2571738"/>
            <a:ext cx="1633225" cy="1276600"/>
          </a:xfrm>
          <a:prstGeom prst="rect">
            <a:avLst/>
          </a:prstGeom>
          <a:noFill/>
          <a:ln>
            <a:noFill/>
          </a:ln>
        </p:spPr>
      </p:pic>
      <p:pic>
        <p:nvPicPr>
          <p:cNvPr id="121" name="Google Shape;121;p20"/>
          <p:cNvPicPr preferRelativeResize="0"/>
          <p:nvPr/>
        </p:nvPicPr>
        <p:blipFill>
          <a:blip r:embed="rId5">
            <a:alphaModFix/>
          </a:blip>
          <a:stretch>
            <a:fillRect/>
          </a:stretch>
        </p:blipFill>
        <p:spPr>
          <a:xfrm>
            <a:off x="4524575" y="237775"/>
            <a:ext cx="4428525" cy="2184575"/>
          </a:xfrm>
          <a:prstGeom prst="rect">
            <a:avLst/>
          </a:prstGeom>
          <a:noFill/>
          <a:ln>
            <a:noFill/>
          </a:ln>
        </p:spPr>
      </p:pic>
      <p:pic>
        <p:nvPicPr>
          <p:cNvPr id="122" name="Google Shape;122;p20"/>
          <p:cNvPicPr preferRelativeResize="0"/>
          <p:nvPr/>
        </p:nvPicPr>
        <p:blipFill>
          <a:blip r:embed="rId6">
            <a:alphaModFix/>
          </a:blip>
          <a:stretch>
            <a:fillRect/>
          </a:stretch>
        </p:blipFill>
        <p:spPr>
          <a:xfrm>
            <a:off x="4847425" y="3997750"/>
            <a:ext cx="3187075" cy="697550"/>
          </a:xfrm>
          <a:prstGeom prst="rect">
            <a:avLst/>
          </a:prstGeom>
          <a:noFill/>
          <a:ln>
            <a:noFill/>
          </a:ln>
        </p:spPr>
      </p:pic>
      <p:sp>
        <p:nvSpPr>
          <p:cNvPr id="123" name="Google Shape;123;p20"/>
          <p:cNvSpPr txBox="1"/>
          <p:nvPr/>
        </p:nvSpPr>
        <p:spPr>
          <a:xfrm>
            <a:off x="6480650" y="1769850"/>
            <a:ext cx="2552700" cy="8019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1000"/>
              </a:spcAft>
              <a:buNone/>
            </a:pPr>
            <a:r>
              <a:rPr b="1" lang="en" sz="1100">
                <a:latin typeface="Calibri"/>
                <a:ea typeface="Calibri"/>
                <a:cs typeface="Calibri"/>
                <a:sym typeface="Calibri"/>
              </a:rPr>
              <a:t>By observation if EAR &lt;0.2 we can  say user's gonna sleep</a:t>
            </a:r>
            <a:endParaRPr/>
          </a:p>
        </p:txBody>
      </p:sp>
      <p:sp>
        <p:nvSpPr>
          <p:cNvPr id="124" name="Google Shape;124;p20"/>
          <p:cNvSpPr txBox="1"/>
          <p:nvPr/>
        </p:nvSpPr>
        <p:spPr>
          <a:xfrm>
            <a:off x="6638800" y="2786000"/>
            <a:ext cx="23142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100">
                <a:latin typeface="Calibri"/>
                <a:ea typeface="Calibri"/>
                <a:cs typeface="Calibri"/>
                <a:sym typeface="Calibri"/>
              </a:rPr>
              <a:t>By observation we fount if MAR &lt;0.35 we can say user's taking a yawn.</a:t>
            </a:r>
            <a:endParaRPr b="1" sz="11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cxnSp>
        <p:nvCxnSpPr>
          <p:cNvPr id="129" name="Google Shape;129;p21"/>
          <p:cNvCxnSpPr/>
          <p:nvPr/>
        </p:nvCxnSpPr>
        <p:spPr>
          <a:xfrm>
            <a:off x="482200" y="2869258"/>
            <a:ext cx="3891000" cy="0"/>
          </a:xfrm>
          <a:prstGeom prst="straightConnector1">
            <a:avLst/>
          </a:prstGeom>
          <a:noFill/>
          <a:ln cap="flat" cmpd="sng" w="19050">
            <a:solidFill>
              <a:schemeClr val="lt2"/>
            </a:solidFill>
            <a:prstDash val="solid"/>
            <a:round/>
            <a:headEnd len="sm" w="sm" type="none"/>
            <a:tailEnd len="sm" w="sm" type="none"/>
          </a:ln>
        </p:spPr>
      </p:cxnSp>
      <p:sp>
        <p:nvSpPr>
          <p:cNvPr id="130" name="Google Shape;130;p21"/>
          <p:cNvSpPr txBox="1"/>
          <p:nvPr>
            <p:ph idx="4294967295" type="body"/>
          </p:nvPr>
        </p:nvSpPr>
        <p:spPr>
          <a:xfrm>
            <a:off x="373300" y="3028150"/>
            <a:ext cx="64563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Detecting Head Position:</a:t>
            </a:r>
            <a:endParaRPr b="1" sz="2100">
              <a:solidFill>
                <a:schemeClr val="accent3"/>
              </a:solidFill>
            </a:endParaRPr>
          </a:p>
        </p:txBody>
      </p:sp>
      <p:sp>
        <p:nvSpPr>
          <p:cNvPr id="131" name="Google Shape;131;p21"/>
          <p:cNvSpPr txBox="1"/>
          <p:nvPr>
            <p:ph idx="4294967295" type="body"/>
          </p:nvPr>
        </p:nvSpPr>
        <p:spPr>
          <a:xfrm>
            <a:off x="373300" y="3558550"/>
            <a:ext cx="8170800" cy="63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Comfortaa"/>
                <a:ea typeface="Comfortaa"/>
                <a:cs typeface="Comfortaa"/>
                <a:sym typeface="Comfortaa"/>
              </a:rPr>
              <a:t>Now so far we haven't considered about user looking away from screen . This is a challenging task as we have to </a:t>
            </a:r>
            <a:r>
              <a:rPr b="1" lang="en" sz="1400">
                <a:solidFill>
                  <a:srgbClr val="000000"/>
                </a:solidFill>
                <a:latin typeface="Comfortaa"/>
                <a:ea typeface="Comfortaa"/>
                <a:cs typeface="Comfortaa"/>
                <a:sym typeface="Comfortaa"/>
              </a:rPr>
              <a:t>correlate the 3D Face of person to its 2D projections on image</a:t>
            </a:r>
            <a:r>
              <a:rPr lang="en" sz="1400">
                <a:solidFill>
                  <a:srgbClr val="000000"/>
                </a:solidFill>
                <a:latin typeface="Comfortaa"/>
                <a:ea typeface="Comfortaa"/>
                <a:cs typeface="Comfortaa"/>
                <a:sym typeface="Comfortaa"/>
              </a:rPr>
              <a:t>. To get an estimation of pose of head we build a relationships with 2D points thats basically the </a:t>
            </a:r>
            <a:r>
              <a:rPr b="1" lang="en" sz="1400">
                <a:solidFill>
                  <a:srgbClr val="000000"/>
                </a:solidFill>
                <a:latin typeface="Comfortaa"/>
                <a:ea typeface="Comfortaa"/>
                <a:cs typeface="Comfortaa"/>
                <a:sym typeface="Comfortaa"/>
              </a:rPr>
              <a:t>68_landmarks on face </a:t>
            </a:r>
            <a:r>
              <a:rPr lang="en" sz="1400">
                <a:solidFill>
                  <a:srgbClr val="000000"/>
                </a:solidFill>
                <a:latin typeface="Comfortaa"/>
                <a:ea typeface="Comfortaa"/>
                <a:cs typeface="Comfortaa"/>
                <a:sym typeface="Comfortaa"/>
              </a:rPr>
              <a:t>with the new points on face as 3D coordinates according pre-defined </a:t>
            </a:r>
            <a:r>
              <a:rPr b="1" lang="en" sz="1400">
                <a:solidFill>
                  <a:srgbClr val="000000"/>
                </a:solidFill>
                <a:latin typeface="Comfortaa"/>
                <a:ea typeface="Comfortaa"/>
                <a:cs typeface="Comfortaa"/>
                <a:sym typeface="Comfortaa"/>
              </a:rPr>
              <a:t> world coordinates i.e. Tip of Nose : (0,0,0) , Chin : ( 0.0, -330.0, -65.0) ..etc. </a:t>
            </a:r>
            <a:endParaRPr sz="1400">
              <a:solidFill>
                <a:srgbClr val="000000"/>
              </a:solidFill>
              <a:latin typeface="Comfortaa"/>
              <a:ea typeface="Comfortaa"/>
              <a:cs typeface="Comfortaa"/>
              <a:sym typeface="Comfortaa"/>
            </a:endParaRPr>
          </a:p>
          <a:p>
            <a:pPr indent="0" lvl="0" marL="0" rtl="0" algn="l">
              <a:spcBef>
                <a:spcPts val="1000"/>
              </a:spcBef>
              <a:spcAft>
                <a:spcPts val="1600"/>
              </a:spcAft>
              <a:buNone/>
            </a:pPr>
            <a:r>
              <a:t/>
            </a:r>
            <a:endParaRPr sz="1200"/>
          </a:p>
        </p:txBody>
      </p:sp>
      <p:pic>
        <p:nvPicPr>
          <p:cNvPr id="132" name="Google Shape;132;p21"/>
          <p:cNvPicPr preferRelativeResize="0"/>
          <p:nvPr/>
        </p:nvPicPr>
        <p:blipFill>
          <a:blip r:embed="rId3">
            <a:alphaModFix/>
          </a:blip>
          <a:stretch>
            <a:fillRect/>
          </a:stretch>
        </p:blipFill>
        <p:spPr>
          <a:xfrm>
            <a:off x="4353949" y="504550"/>
            <a:ext cx="2944976" cy="2205800"/>
          </a:xfrm>
          <a:prstGeom prst="rect">
            <a:avLst/>
          </a:prstGeom>
          <a:noFill/>
          <a:ln>
            <a:noFill/>
          </a:ln>
        </p:spPr>
      </p:pic>
      <p:pic>
        <p:nvPicPr>
          <p:cNvPr id="133" name="Google Shape;133;p21"/>
          <p:cNvPicPr preferRelativeResize="0"/>
          <p:nvPr/>
        </p:nvPicPr>
        <p:blipFill>
          <a:blip r:embed="rId4">
            <a:alphaModFix/>
          </a:blip>
          <a:stretch>
            <a:fillRect/>
          </a:stretch>
        </p:blipFill>
        <p:spPr>
          <a:xfrm>
            <a:off x="482200" y="504550"/>
            <a:ext cx="3168241" cy="20943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